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1"/>
  </p:sldMasterIdLst>
  <p:sldIdLst>
    <p:sldId id="338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4068" autoAdjust="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xmlns="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xmlns="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xmlns="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xmlns="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xmlns="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xmlns="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xmlns="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xmlns="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xmlns="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xmlns="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xmlns="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xmlns="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xmlns="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xmlns="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xmlns="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xmlns="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xmlns="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xmlns="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xmlns="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xmlns="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xmlns="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xmlns="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xmlns="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xmlns="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xmlns="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xmlns="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xmlns="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xmlns="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xmlns="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xmlns="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xmlns="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xmlns="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xmlns="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xmlns="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xmlns="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xmlns="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xmlns="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xmlns="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xmlns="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xmlns="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xmlns="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xmlns="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xmlns="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xmlns="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xmlns="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Text Placeholder 1128">
            <a:extLst>
              <a:ext uri="{FF2B5EF4-FFF2-40B4-BE49-F238E27FC236}">
                <a16:creationId xmlns:a16="http://schemas.microsoft.com/office/drawing/2014/main" xmlns="" id="{5211E3BE-6B5C-254B-824A-EDE2BAFF79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200" dirty="0" smtClean="0"/>
              <a:t>Individual contacts ASCB to Make SAR Request</a:t>
            </a:r>
            <a:endParaRPr lang="en-US" sz="1200" dirty="0"/>
          </a:p>
        </p:txBody>
      </p:sp>
      <p:sp>
        <p:nvSpPr>
          <p:cNvPr id="1130" name="Text Placeholder 1129">
            <a:extLst>
              <a:ext uri="{FF2B5EF4-FFF2-40B4-BE49-F238E27FC236}">
                <a16:creationId xmlns:a16="http://schemas.microsoft.com/office/drawing/2014/main" xmlns="" id="{9A4D0A06-0B77-7E4B-B3B3-043DB349B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0662" y="828786"/>
            <a:ext cx="3183410" cy="613405"/>
          </a:xfrm>
        </p:spPr>
        <p:txBody>
          <a:bodyPr/>
          <a:lstStyle/>
          <a:p>
            <a:pPr marL="548657" marR="600444">
              <a:lnSpc>
                <a:spcPct val="101725"/>
              </a:lnSpc>
              <a:spcBef>
                <a:spcPts val="495"/>
              </a:spcBef>
            </a:pPr>
            <a:r>
              <a:rPr lang="en-GB" sz="1200" dirty="0">
                <a:cs typeface="Calibri"/>
              </a:rPr>
              <a:t>ASCB </a:t>
            </a:r>
            <a:r>
              <a:rPr lang="en-GB" sz="1200" spc="4" dirty="0">
                <a:cs typeface="Calibri"/>
              </a:rPr>
              <a:t>D</a:t>
            </a:r>
            <a:r>
              <a:rPr lang="en-GB" sz="1200" spc="-9" dirty="0">
                <a:cs typeface="Calibri"/>
              </a:rPr>
              <a:t>a</a:t>
            </a:r>
            <a:r>
              <a:rPr lang="en-GB" sz="1200" spc="-4" dirty="0">
                <a:cs typeface="Calibri"/>
              </a:rPr>
              <a:t>t</a:t>
            </a:r>
            <a:r>
              <a:rPr lang="en-GB" sz="1200" dirty="0">
                <a:cs typeface="Calibri"/>
              </a:rPr>
              <a:t>a</a:t>
            </a:r>
            <a:r>
              <a:rPr lang="en-GB" sz="1200" spc="-4" dirty="0">
                <a:cs typeface="Calibri"/>
              </a:rPr>
              <a:t> </a:t>
            </a:r>
            <a:r>
              <a:rPr lang="en-GB" sz="1200" dirty="0">
                <a:cs typeface="Calibri"/>
              </a:rPr>
              <a:t>P</a:t>
            </a:r>
            <a:r>
              <a:rPr lang="en-GB" sz="1200" spc="-19" dirty="0">
                <a:cs typeface="Calibri"/>
              </a:rPr>
              <a:t>r</a:t>
            </a:r>
            <a:r>
              <a:rPr lang="en-GB" sz="1200" dirty="0">
                <a:cs typeface="Calibri"/>
              </a:rPr>
              <a:t>ote</a:t>
            </a:r>
            <a:r>
              <a:rPr lang="en-GB" sz="1200" spc="-4" dirty="0">
                <a:cs typeface="Calibri"/>
              </a:rPr>
              <a:t>c</a:t>
            </a:r>
            <a:r>
              <a:rPr lang="en-GB" sz="1200" spc="4" dirty="0">
                <a:cs typeface="Calibri"/>
              </a:rPr>
              <a:t>t</a:t>
            </a:r>
            <a:r>
              <a:rPr lang="en-GB" sz="1200" dirty="0">
                <a:cs typeface="Calibri"/>
              </a:rPr>
              <a:t>ion</a:t>
            </a:r>
            <a:r>
              <a:rPr lang="en-GB" sz="1200" spc="-9" dirty="0">
                <a:cs typeface="Calibri"/>
              </a:rPr>
              <a:t> </a:t>
            </a:r>
            <a:r>
              <a:rPr lang="en-GB" sz="1200" spc="-9" dirty="0" smtClean="0">
                <a:cs typeface="Calibri"/>
              </a:rPr>
              <a:t>        M</a:t>
            </a:r>
            <a:r>
              <a:rPr lang="en-GB" sz="1200" dirty="0" smtClean="0">
                <a:cs typeface="Calibri"/>
              </a:rPr>
              <a:t>a</a:t>
            </a:r>
            <a:r>
              <a:rPr lang="en-GB" sz="1200" spc="4" dirty="0" smtClean="0">
                <a:cs typeface="Calibri"/>
              </a:rPr>
              <a:t>n</a:t>
            </a:r>
            <a:r>
              <a:rPr lang="en-GB" sz="1200" dirty="0" smtClean="0">
                <a:cs typeface="Calibri"/>
              </a:rPr>
              <a:t>a</a:t>
            </a:r>
            <a:r>
              <a:rPr lang="en-GB" sz="1200" spc="-9" dirty="0" smtClean="0">
                <a:cs typeface="Calibri"/>
              </a:rPr>
              <a:t>g</a:t>
            </a:r>
            <a:r>
              <a:rPr lang="en-GB" sz="1200" dirty="0" smtClean="0">
                <a:cs typeface="Calibri"/>
              </a:rPr>
              <a:t>er </a:t>
            </a:r>
            <a:r>
              <a:rPr lang="en-GB" sz="1200" baseline="2275" dirty="0" smtClean="0">
                <a:cs typeface="Calibri"/>
              </a:rPr>
              <a:t>(D</a:t>
            </a:r>
            <a:r>
              <a:rPr lang="en-GB" sz="1200" spc="4" baseline="2275" dirty="0" smtClean="0">
                <a:cs typeface="Calibri"/>
              </a:rPr>
              <a:t>PM</a:t>
            </a:r>
            <a:r>
              <a:rPr lang="en-GB" sz="1200" baseline="2275" dirty="0">
                <a:cs typeface="Calibri"/>
              </a:rPr>
              <a:t>)</a:t>
            </a:r>
            <a:r>
              <a:rPr lang="en-GB" sz="1200" spc="-9" baseline="2275" dirty="0">
                <a:cs typeface="Calibri"/>
              </a:rPr>
              <a:t> </a:t>
            </a:r>
            <a:r>
              <a:rPr lang="en-GB" sz="1200" baseline="2275" dirty="0">
                <a:cs typeface="Calibri"/>
              </a:rPr>
              <a:t>I</a:t>
            </a:r>
            <a:r>
              <a:rPr lang="en-GB" sz="1200" spc="-9" baseline="2275" dirty="0">
                <a:cs typeface="Calibri"/>
              </a:rPr>
              <a:t>n</a:t>
            </a:r>
            <a:r>
              <a:rPr lang="en-GB" sz="1200" spc="-19" baseline="2275" dirty="0">
                <a:cs typeface="Calibri"/>
              </a:rPr>
              <a:t>f</a:t>
            </a:r>
            <a:r>
              <a:rPr lang="en-GB" sz="1200" baseline="2275" dirty="0">
                <a:cs typeface="Calibri"/>
              </a:rPr>
              <a:t>o</a:t>
            </a:r>
            <a:r>
              <a:rPr lang="en-GB" sz="1200" spc="4" baseline="2275" dirty="0">
                <a:cs typeface="Calibri"/>
              </a:rPr>
              <a:t>r</a:t>
            </a:r>
            <a:r>
              <a:rPr lang="en-GB" sz="1200" baseline="2275" dirty="0">
                <a:cs typeface="Calibri"/>
              </a:rPr>
              <a:t>med</a:t>
            </a:r>
            <a:endParaRPr lang="en-GB" sz="1200" dirty="0">
              <a:cs typeface="Calibri"/>
            </a:endParaRPr>
          </a:p>
          <a:p>
            <a:endParaRPr lang="en-US" dirty="0"/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2961153" y="455678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50" name="object 18"/>
          <p:cNvSpPr txBox="1"/>
          <p:nvPr/>
        </p:nvSpPr>
        <p:spPr>
          <a:xfrm>
            <a:off x="1162913" y="626491"/>
            <a:ext cx="1719675" cy="395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2100" spc="-9" baseline="195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je</a:t>
            </a:r>
            <a:r>
              <a:rPr sz="2100" spc="-9" baseline="195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100" spc="4" baseline="19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2100" spc="-4" baseline="195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ess </a:t>
            </a:r>
            <a:r>
              <a:rPr sz="2100" spc="-19" baseline="195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2100" spc="-4" baseline="195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400" dirty="0">
              <a:latin typeface="Calibri"/>
              <a:cs typeface="Calibri"/>
            </a:endParaRPr>
          </a:p>
          <a:p>
            <a:pPr marL="468467" marR="479635" algn="ctr">
              <a:lnSpc>
                <a:spcPts val="1510"/>
              </a:lnSpc>
            </a:pP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Fl</a:t>
            </a:r>
            <a:r>
              <a:rPr sz="2100" spc="4" baseline="195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100" spc="-9" baseline="195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100" spc="-4" baseline="195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100" spc="-9" baseline="1950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art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3" name="object 2"/>
          <p:cNvSpPr txBox="1"/>
          <p:nvPr/>
        </p:nvSpPr>
        <p:spPr>
          <a:xfrm>
            <a:off x="6791459" y="299032"/>
            <a:ext cx="3119628" cy="1013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404453" marR="467308" algn="ctr">
              <a:lnSpc>
                <a:spcPct val="101725"/>
              </a:lnSpc>
              <a:spcBef>
                <a:spcPts val="146"/>
              </a:spcBef>
            </a:pPr>
            <a:r>
              <a:rPr lang="en-GB" sz="1050" dirty="0" smtClean="0">
                <a:solidFill>
                  <a:schemeClr val="bg1"/>
                </a:solidFill>
                <a:latin typeface="Calibri"/>
                <a:cs typeface="Calibri"/>
              </a:rPr>
              <a:t>ASCB DPM sends SAR and request suitable ID and opens a column in the SAR Register </a:t>
            </a:r>
            <a:endParaRPr lang="en-GB" sz="1050" spc="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404453" marR="467308" algn="ctr">
              <a:lnSpc>
                <a:spcPct val="101725"/>
              </a:lnSpc>
              <a:spcBef>
                <a:spcPts val="146"/>
              </a:spcBef>
            </a:pP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If</a:t>
            </a:r>
            <a:r>
              <a:rPr sz="1200" spc="-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1200" spc="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ivi</a:t>
            </a:r>
            <a:r>
              <a:rPr sz="1200" spc="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1200" spc="-4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al</a:t>
            </a:r>
            <a:r>
              <a:rPr sz="1200" spc="-2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1200" spc="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s </a:t>
            </a:r>
            <a:r>
              <a:rPr sz="1200" spc="4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ot</a:t>
            </a:r>
            <a:r>
              <a:rPr sz="1200" spc="-9" dirty="0" smtClean="0">
                <a:solidFill>
                  <a:schemeClr val="bg1"/>
                </a:solidFill>
                <a:latin typeface="Calibri"/>
                <a:cs typeface="Calibri"/>
              </a:rPr>
              <a:t> r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es</a:t>
            </a:r>
            <a:r>
              <a:rPr sz="12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1200" spc="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1200" spc="-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chemeClr val="bg1"/>
                </a:solidFill>
                <a:latin typeface="Calibri"/>
                <a:cs typeface="Calibri"/>
              </a:rPr>
              <a:t>ASCB</a:t>
            </a:r>
            <a:r>
              <a:rPr lang="en-GB" sz="1200" spc="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</a:p>
          <a:p>
            <a:pPr marL="404453" marR="467308" algn="ctr">
              <a:lnSpc>
                <a:spcPct val="101725"/>
              </a:lnSpc>
              <a:spcBef>
                <a:spcPts val="146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54" name="object 17"/>
          <p:cNvSpPr txBox="1"/>
          <p:nvPr/>
        </p:nvSpPr>
        <p:spPr>
          <a:xfrm>
            <a:off x="7686802" y="1126998"/>
            <a:ext cx="127141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1800" spc="0" baseline="2275" dirty="0" smtClean="0">
                <a:solidFill>
                  <a:schemeClr val="bg1"/>
                </a:solidFill>
                <a:latin typeface="Calibri"/>
                <a:cs typeface="Calibri"/>
              </a:rPr>
              <a:t>is</a:t>
            </a:r>
            <a:r>
              <a:rPr sz="1800" spc="-14" baseline="2275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1800" spc="0" baseline="2275" dirty="0" smtClean="0">
                <a:solidFill>
                  <a:schemeClr val="bg1"/>
                </a:solidFill>
                <a:latin typeface="Calibri"/>
                <a:cs typeface="Calibri"/>
              </a:rPr>
              <a:t>onti</a:t>
            </a:r>
            <a:r>
              <a:rPr sz="1800" spc="9" baseline="2275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1800" spc="4" baseline="2275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1800" spc="0" baseline="2275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800" spc="-29" baseline="227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spc="4" baseline="2275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1800" spc="-19" baseline="227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800" spc="0" baseline="2275" dirty="0" smtClean="0">
                <a:solidFill>
                  <a:schemeClr val="bg1"/>
                </a:solidFill>
                <a:latin typeface="Calibri"/>
                <a:cs typeface="Calibri"/>
              </a:rPr>
              <a:t>ocess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4" name="object 76"/>
          <p:cNvSpPr/>
          <p:nvPr/>
        </p:nvSpPr>
        <p:spPr>
          <a:xfrm>
            <a:off x="10344912" y="909827"/>
            <a:ext cx="484632" cy="650748"/>
          </a:xfrm>
          <a:custGeom>
            <a:avLst/>
            <a:gdLst/>
            <a:ahLst/>
            <a:cxnLst/>
            <a:rect l="l" t="t" r="r" b="b"/>
            <a:pathLst>
              <a:path w="484632" h="650748">
                <a:moveTo>
                  <a:pt x="242316" y="650748"/>
                </a:moveTo>
                <a:lnTo>
                  <a:pt x="484632" y="408432"/>
                </a:lnTo>
                <a:lnTo>
                  <a:pt x="363474" y="408432"/>
                </a:lnTo>
                <a:lnTo>
                  <a:pt x="363474" y="0"/>
                </a:lnTo>
                <a:lnTo>
                  <a:pt x="121158" y="0"/>
                </a:lnTo>
                <a:lnTo>
                  <a:pt x="121158" y="408432"/>
                </a:lnTo>
                <a:lnTo>
                  <a:pt x="0" y="408432"/>
                </a:lnTo>
                <a:lnTo>
                  <a:pt x="242316" y="650748"/>
                </a:lnTo>
                <a:close/>
              </a:path>
            </a:pathLst>
          </a:custGeom>
          <a:solidFill>
            <a:srgbClr val="00AF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78"/>
          <p:cNvSpPr/>
          <p:nvPr/>
        </p:nvSpPr>
        <p:spPr>
          <a:xfrm>
            <a:off x="10171430" y="1863598"/>
            <a:ext cx="573913" cy="564261"/>
          </a:xfrm>
          <a:custGeom>
            <a:avLst/>
            <a:gdLst/>
            <a:ahLst/>
            <a:cxnLst/>
            <a:rect l="l" t="t" r="r" b="b"/>
            <a:pathLst>
              <a:path w="573913" h="564261">
                <a:moveTo>
                  <a:pt x="258825" y="476885"/>
                </a:moveTo>
                <a:lnTo>
                  <a:pt x="573913" y="175005"/>
                </a:lnTo>
                <a:lnTo>
                  <a:pt x="406273" y="0"/>
                </a:lnTo>
                <a:lnTo>
                  <a:pt x="91186" y="301878"/>
                </a:lnTo>
                <a:lnTo>
                  <a:pt x="7366" y="214375"/>
                </a:lnTo>
                <a:lnTo>
                  <a:pt x="0" y="557022"/>
                </a:lnTo>
                <a:lnTo>
                  <a:pt x="342646" y="564261"/>
                </a:lnTo>
                <a:lnTo>
                  <a:pt x="258825" y="476885"/>
                </a:lnTo>
                <a:close/>
              </a:path>
            </a:pathLst>
          </a:custGeom>
          <a:solidFill>
            <a:srgbClr val="00AF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7489807" y="2610375"/>
            <a:ext cx="2338654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>
              <a:lnSpc>
                <a:spcPts val="1320"/>
              </a:lnSpc>
              <a:spcBef>
                <a:spcPts val="66"/>
              </a:spcBef>
            </a:pPr>
            <a:r>
              <a:rPr lang="en-GB" sz="1200" dirty="0" smtClean="0">
                <a:solidFill>
                  <a:schemeClr val="bg1"/>
                </a:solidFill>
                <a:cs typeface="Calibri"/>
              </a:rPr>
              <a:t>ASCB </a:t>
            </a:r>
            <a:r>
              <a:rPr lang="en-GB" sz="1200" spc="-14" dirty="0" smtClean="0">
                <a:solidFill>
                  <a:schemeClr val="bg1"/>
                </a:solidFill>
                <a:cs typeface="Calibri"/>
              </a:rPr>
              <a:t>c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onfi</a:t>
            </a:r>
            <a:r>
              <a:rPr lang="en-GB" sz="1200" spc="4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ms</a:t>
            </a:r>
            <a:r>
              <a:rPr lang="en-GB" sz="1200" spc="4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spc="-9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ecei</a:t>
            </a:r>
            <a:r>
              <a:rPr lang="en-GB" sz="1200" spc="4" dirty="0" smtClean="0">
                <a:solidFill>
                  <a:schemeClr val="bg1"/>
                </a:solidFill>
                <a:cs typeface="Calibri"/>
              </a:rPr>
              <a:t>p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t</a:t>
            </a:r>
            <a:r>
              <a:rPr lang="en-GB" sz="1200" spc="-14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of </a:t>
            </a:r>
            <a:r>
              <a:rPr lang="en-GB" sz="1200" spc="-19" dirty="0" smtClean="0">
                <a:solidFill>
                  <a:schemeClr val="bg1"/>
                </a:solidFill>
                <a:cs typeface="Calibri"/>
              </a:rPr>
              <a:t>f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o</a:t>
            </a:r>
            <a:r>
              <a:rPr lang="en-GB" sz="1200" spc="4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m</a:t>
            </a:r>
            <a:r>
              <a:rPr lang="en-GB" sz="1200" spc="-4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lang="en-GB" sz="1200" spc="4" dirty="0" smtClean="0">
                <a:solidFill>
                  <a:schemeClr val="bg1"/>
                </a:solidFill>
                <a:cs typeface="Calibri"/>
              </a:rPr>
              <a:t>n</a:t>
            </a:r>
            <a:r>
              <a:rPr lang="en-GB" sz="1200" dirty="0" smtClean="0">
                <a:solidFill>
                  <a:schemeClr val="bg1"/>
                </a:solidFill>
                <a:cs typeface="Calibri"/>
              </a:rPr>
              <a:t>d</a:t>
            </a:r>
          </a:p>
          <a:p>
            <a:pPr marL="12700" algn="ctr">
              <a:lnSpc>
                <a:spcPts val="1320"/>
              </a:lnSpc>
              <a:spcBef>
                <a:spcPts val="66"/>
              </a:spcBef>
            </a:pPr>
            <a:r>
              <a:rPr lang="en-GB" spc="-14" baseline="2275" dirty="0" smtClean="0">
                <a:solidFill>
                  <a:schemeClr val="bg1"/>
                </a:solidFill>
                <a:cs typeface="Calibri"/>
              </a:rPr>
              <a:t>c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o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m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m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un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i</a:t>
            </a:r>
            <a:r>
              <a:rPr lang="en-GB" spc="-14" baseline="2275" dirty="0" smtClean="0">
                <a:solidFill>
                  <a:schemeClr val="bg1"/>
                </a:solidFill>
                <a:cs typeface="Calibri"/>
              </a:rPr>
              <a:t>c</a:t>
            </a:r>
            <a:r>
              <a:rPr lang="en-GB" spc="-9" baseline="2275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lang="en-GB" spc="-4" baseline="2275" dirty="0" smtClean="0">
                <a:solidFill>
                  <a:schemeClr val="bg1"/>
                </a:solidFill>
                <a:cs typeface="Calibri"/>
              </a:rPr>
              <a:t>t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es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30</a:t>
            </a:r>
            <a:r>
              <a:rPr lang="en-GB" spc="9" baseline="227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D</a:t>
            </a:r>
            <a:r>
              <a:rPr lang="en-GB" spc="-25" baseline="2275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y</a:t>
            </a:r>
            <a:r>
              <a:rPr lang="en-GB" spc="-9" baseline="227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d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e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ad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li</a:t>
            </a:r>
            <a:r>
              <a:rPr lang="en-GB" spc="4" baseline="2275" dirty="0" smtClean="0">
                <a:solidFill>
                  <a:schemeClr val="bg1"/>
                </a:solidFill>
                <a:cs typeface="Calibri"/>
              </a:rPr>
              <a:t>n</a:t>
            </a:r>
            <a:r>
              <a:rPr lang="en-GB" baseline="2275" dirty="0" smtClean="0">
                <a:solidFill>
                  <a:schemeClr val="bg1"/>
                </a:solidFill>
                <a:cs typeface="Calibri"/>
              </a:rPr>
              <a:t>e</a:t>
            </a:r>
            <a:endParaRPr lang="en-GB" sz="12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6" name="object 5"/>
          <p:cNvSpPr txBox="1"/>
          <p:nvPr/>
        </p:nvSpPr>
        <p:spPr>
          <a:xfrm>
            <a:off x="7542461" y="2132764"/>
            <a:ext cx="2286000" cy="386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7535" marR="169482" algn="ctr">
              <a:lnSpc>
                <a:spcPct val="101725"/>
              </a:lnSpc>
              <a:spcBef>
                <a:spcPts val="220"/>
              </a:spcBef>
            </a:pP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ivi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al  </a:t>
            </a:r>
            <a:r>
              <a:rPr lang="en-GB"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Sends completed form with ID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7" name="object 6"/>
          <p:cNvSpPr txBox="1"/>
          <p:nvPr/>
        </p:nvSpPr>
        <p:spPr>
          <a:xfrm>
            <a:off x="4572762" y="2009394"/>
            <a:ext cx="2971799" cy="1013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9"/>
              </a:spcBef>
            </a:pPr>
            <a:endParaRPr sz="1200" dirty="0"/>
          </a:p>
          <a:p>
            <a:pPr marL="694667" marR="788402" indent="0" algn="ctr">
              <a:lnSpc>
                <a:spcPts val="1510"/>
              </a:lnSpc>
              <a:spcBef>
                <a:spcPts val="75"/>
              </a:spcBef>
            </a:pP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1200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SCB w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ll 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 a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dd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itional 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tion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8" name="object 7"/>
          <p:cNvSpPr txBox="1"/>
          <p:nvPr/>
        </p:nvSpPr>
        <p:spPr>
          <a:xfrm>
            <a:off x="2286762" y="2009394"/>
            <a:ext cx="2286000" cy="1013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1"/>
              </a:spcBef>
            </a:pPr>
            <a:endParaRPr sz="850" dirty="0"/>
          </a:p>
          <a:p>
            <a:pPr marL="866394" marR="371553" indent="-426719">
              <a:lnSpc>
                <a:spcPts val="1510"/>
              </a:lnSpc>
              <a:spcBef>
                <a:spcPts val="1075"/>
              </a:spcBef>
            </a:pP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0 d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ond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9" name="object 81"/>
          <p:cNvSpPr/>
          <p:nvPr/>
        </p:nvSpPr>
        <p:spPr>
          <a:xfrm>
            <a:off x="1394460" y="2438400"/>
            <a:ext cx="484632" cy="601979"/>
          </a:xfrm>
          <a:custGeom>
            <a:avLst/>
            <a:gdLst/>
            <a:ahLst/>
            <a:cxnLst/>
            <a:rect l="l" t="t" r="r" b="b"/>
            <a:pathLst>
              <a:path w="484632" h="601979">
                <a:moveTo>
                  <a:pt x="242315" y="601979"/>
                </a:moveTo>
                <a:lnTo>
                  <a:pt x="484632" y="359663"/>
                </a:lnTo>
                <a:lnTo>
                  <a:pt x="363473" y="359663"/>
                </a:lnTo>
                <a:lnTo>
                  <a:pt x="363473" y="0"/>
                </a:lnTo>
                <a:lnTo>
                  <a:pt x="121158" y="0"/>
                </a:lnTo>
                <a:lnTo>
                  <a:pt x="121158" y="359663"/>
                </a:lnTo>
                <a:lnTo>
                  <a:pt x="0" y="359663"/>
                </a:lnTo>
                <a:lnTo>
                  <a:pt x="242315" y="601979"/>
                </a:lnTo>
                <a:close/>
              </a:path>
            </a:pathLst>
          </a:custGeom>
          <a:solidFill>
            <a:srgbClr val="00AF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83"/>
          <p:cNvSpPr/>
          <p:nvPr/>
        </p:nvSpPr>
        <p:spPr>
          <a:xfrm>
            <a:off x="1369822" y="3485388"/>
            <a:ext cx="618871" cy="654685"/>
          </a:xfrm>
          <a:custGeom>
            <a:avLst/>
            <a:gdLst/>
            <a:ahLst/>
            <a:cxnLst/>
            <a:rect l="l" t="t" r="r" b="b"/>
            <a:pathLst>
              <a:path w="618871" h="654685">
                <a:moveTo>
                  <a:pt x="618871" y="264541"/>
                </a:moveTo>
                <a:lnTo>
                  <a:pt x="513715" y="354456"/>
                </a:lnTo>
                <a:lnTo>
                  <a:pt x="210312" y="0"/>
                </a:lnTo>
                <a:lnTo>
                  <a:pt x="0" y="179959"/>
                </a:lnTo>
                <a:lnTo>
                  <a:pt x="303529" y="534416"/>
                </a:lnTo>
                <a:lnTo>
                  <a:pt x="198374" y="624459"/>
                </a:lnTo>
                <a:lnTo>
                  <a:pt x="588517" y="654685"/>
                </a:lnTo>
                <a:lnTo>
                  <a:pt x="618871" y="264541"/>
                </a:lnTo>
                <a:close/>
              </a:path>
            </a:pathLst>
          </a:custGeom>
          <a:solidFill>
            <a:srgbClr val="00AF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9"/>
          <p:cNvSpPr txBox="1"/>
          <p:nvPr/>
        </p:nvSpPr>
        <p:spPr>
          <a:xfrm>
            <a:off x="4985546" y="3637787"/>
            <a:ext cx="2286000" cy="1013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3"/>
              </a:spcBef>
            </a:pPr>
            <a:endParaRPr sz="700" dirty="0"/>
          </a:p>
          <a:p>
            <a:pPr marL="842098" marR="803033" algn="ctr">
              <a:lnSpc>
                <a:spcPct val="101725"/>
              </a:lnSpc>
            </a:pP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-3</a:t>
            </a:r>
            <a:endParaRPr sz="1200" dirty="0">
              <a:latin typeface="Calibri"/>
              <a:cs typeface="Calibri"/>
            </a:endParaRPr>
          </a:p>
          <a:p>
            <a:pPr marL="312143" marR="273908" indent="6" algn="ctr">
              <a:lnSpc>
                <a:spcPts val="1510"/>
              </a:lnSpc>
              <a:spcBef>
                <a:spcPts val="1011"/>
              </a:spcBef>
            </a:pP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lang="en-GB"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 e-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ail 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tion f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1200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200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2461" y="3689265"/>
            <a:ext cx="2153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Day 4-20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686802" y="4003800"/>
            <a:ext cx="20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Information is collected by </a:t>
            </a:r>
            <a:r>
              <a:rPr lang="en-GB" sz="1200" dirty="0" err="1" smtClean="0"/>
              <a:t>depts</a:t>
            </a:r>
            <a:r>
              <a:rPr lang="en-GB" sz="1200" dirty="0" smtClean="0"/>
              <a:t> and is forwarded to DPM</a:t>
            </a:r>
            <a:endParaRPr lang="en-GB" sz="1200" dirty="0"/>
          </a:p>
        </p:txBody>
      </p:sp>
      <p:sp>
        <p:nvSpPr>
          <p:cNvPr id="73" name="object 14"/>
          <p:cNvSpPr txBox="1"/>
          <p:nvPr/>
        </p:nvSpPr>
        <p:spPr>
          <a:xfrm>
            <a:off x="2437897" y="3721989"/>
            <a:ext cx="1970573" cy="83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1" marR="56840" algn="ctr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eli</a:t>
            </a:r>
            <a:r>
              <a:rPr sz="1800" spc="9" baseline="227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-19" baseline="227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xt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1800" spc="-25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200" dirty="0" smtClean="0">
              <a:latin typeface="Calibri"/>
              <a:cs typeface="Calibri"/>
            </a:endParaRPr>
          </a:p>
          <a:p>
            <a:pPr algn="ctr">
              <a:lnSpc>
                <a:spcPts val="1295"/>
              </a:lnSpc>
            </a:pP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-1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1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25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endParaRPr sz="1200" dirty="0" smtClean="0">
              <a:latin typeface="Calibri"/>
              <a:cs typeface="Calibri"/>
            </a:endParaRPr>
          </a:p>
          <a:p>
            <a:pPr marL="5333" marR="17168" algn="ctr">
              <a:lnSpc>
                <a:spcPts val="1295"/>
              </a:lnSpc>
            </a:pP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29" baseline="2275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essi</a:t>
            </a:r>
            <a:r>
              <a:rPr sz="1800" spc="-14" baseline="227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e. </a:t>
            </a:r>
            <a:r>
              <a:rPr sz="1800" spc="19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9" baseline="2275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ill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b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eci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endParaRPr sz="1200" dirty="0" smtClean="0">
              <a:latin typeface="Calibri"/>
              <a:cs typeface="Calibri"/>
            </a:endParaRPr>
          </a:p>
          <a:p>
            <a:pPr marL="19050" marR="30817" algn="ctr">
              <a:lnSpc>
                <a:spcPts val="1295"/>
              </a:lnSpc>
            </a:pP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spc="-19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4" baseline="227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800" spc="1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1800" spc="-1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9" baseline="227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9" baseline="227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1800" spc="-24" baseline="22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4" baseline="2275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endParaRPr sz="1200" dirty="0" smtClean="0">
              <a:latin typeface="Calibri"/>
              <a:cs typeface="Calibri"/>
            </a:endParaRPr>
          </a:p>
          <a:p>
            <a:pPr marL="804163" marR="814784" algn="ctr">
              <a:lnSpc>
                <a:spcPts val="1295"/>
              </a:lnSpc>
            </a:pPr>
            <a:r>
              <a:rPr sz="1800" spc="4" baseline="2275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PM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4" name="object 85"/>
          <p:cNvSpPr/>
          <p:nvPr/>
        </p:nvSpPr>
        <p:spPr>
          <a:xfrm>
            <a:off x="10238232" y="4075176"/>
            <a:ext cx="484632" cy="650748"/>
          </a:xfrm>
          <a:custGeom>
            <a:avLst/>
            <a:gdLst/>
            <a:ahLst/>
            <a:cxnLst/>
            <a:rect l="l" t="t" r="r" b="b"/>
            <a:pathLst>
              <a:path w="484632" h="650748">
                <a:moveTo>
                  <a:pt x="242316" y="650748"/>
                </a:moveTo>
                <a:lnTo>
                  <a:pt x="484632" y="408431"/>
                </a:lnTo>
                <a:lnTo>
                  <a:pt x="363474" y="408431"/>
                </a:lnTo>
                <a:lnTo>
                  <a:pt x="363474" y="0"/>
                </a:lnTo>
                <a:lnTo>
                  <a:pt x="121158" y="0"/>
                </a:lnTo>
                <a:lnTo>
                  <a:pt x="121158" y="408431"/>
                </a:lnTo>
                <a:lnTo>
                  <a:pt x="0" y="408431"/>
                </a:lnTo>
                <a:lnTo>
                  <a:pt x="242316" y="650748"/>
                </a:lnTo>
                <a:close/>
              </a:path>
            </a:pathLst>
          </a:custGeom>
          <a:solidFill>
            <a:srgbClr val="00AF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87"/>
          <p:cNvSpPr/>
          <p:nvPr/>
        </p:nvSpPr>
        <p:spPr>
          <a:xfrm>
            <a:off x="10216261" y="5182489"/>
            <a:ext cx="573786" cy="564235"/>
          </a:xfrm>
          <a:custGeom>
            <a:avLst/>
            <a:gdLst/>
            <a:ahLst/>
            <a:cxnLst/>
            <a:rect l="l" t="t" r="r" b="b"/>
            <a:pathLst>
              <a:path w="573786" h="564235">
                <a:moveTo>
                  <a:pt x="258699" y="476745"/>
                </a:moveTo>
                <a:lnTo>
                  <a:pt x="573786" y="174879"/>
                </a:lnTo>
                <a:lnTo>
                  <a:pt x="406146" y="0"/>
                </a:lnTo>
                <a:lnTo>
                  <a:pt x="91059" y="301752"/>
                </a:lnTo>
                <a:lnTo>
                  <a:pt x="7239" y="214249"/>
                </a:lnTo>
                <a:lnTo>
                  <a:pt x="0" y="556907"/>
                </a:lnTo>
                <a:lnTo>
                  <a:pt x="342519" y="564235"/>
                </a:lnTo>
                <a:lnTo>
                  <a:pt x="258699" y="476745"/>
                </a:lnTo>
                <a:close/>
              </a:path>
            </a:pathLst>
          </a:custGeom>
          <a:solidFill>
            <a:srgbClr val="00AF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6870552" y="5334000"/>
            <a:ext cx="2957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Day 21 - 25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843556" y="5765799"/>
            <a:ext cx="2957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Information is checked prior to dispatch</a:t>
            </a:r>
            <a:endParaRPr lang="en-GB" sz="1200" dirty="0"/>
          </a:p>
        </p:txBody>
      </p:sp>
      <p:sp>
        <p:nvSpPr>
          <p:cNvPr id="77" name="object 12"/>
          <p:cNvSpPr txBox="1"/>
          <p:nvPr/>
        </p:nvSpPr>
        <p:spPr>
          <a:xfrm>
            <a:off x="3582161" y="5266182"/>
            <a:ext cx="3209297" cy="1013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00150" marR="1246428" algn="ctr">
              <a:lnSpc>
                <a:spcPct val="101725"/>
              </a:lnSpc>
              <a:spcBef>
                <a:spcPts val="200"/>
              </a:spcBef>
            </a:pP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lang="en-GB" sz="1200" spc="0" dirty="0" smtClean="0">
                <a:solidFill>
                  <a:srgbClr val="FFFFFF"/>
                </a:solidFill>
                <a:latin typeface="Calibri"/>
                <a:cs typeface="Calibri"/>
              </a:rPr>
              <a:t>6 - 28</a:t>
            </a:r>
            <a:endParaRPr sz="1200" dirty="0">
              <a:latin typeface="Calibri"/>
              <a:cs typeface="Calibri"/>
            </a:endParaRPr>
          </a:p>
          <a:p>
            <a:pPr marL="342155" marR="183860" indent="504" algn="ctr">
              <a:lnSpc>
                <a:spcPts val="1300"/>
              </a:lnSpc>
              <a:spcBef>
                <a:spcPts val="495"/>
              </a:spcBef>
            </a:pP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1200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 d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tc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1200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ub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- mail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egi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 a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PM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200" spc="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 a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ub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200" spc="-19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89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8" name="object 13"/>
          <p:cNvSpPr txBox="1"/>
          <p:nvPr/>
        </p:nvSpPr>
        <p:spPr>
          <a:xfrm>
            <a:off x="1513537" y="5334000"/>
            <a:ext cx="2042575" cy="978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320"/>
              </a:lnSpc>
              <a:spcBef>
                <a:spcPts val="66"/>
              </a:spcBef>
            </a:pPr>
            <a:r>
              <a:rPr lang="en-GB" sz="1200" spc="4" dirty="0">
                <a:solidFill>
                  <a:srgbClr val="FFFFFF"/>
                </a:solidFill>
                <a:cs typeface="Calibri"/>
              </a:rPr>
              <a:t>D</a:t>
            </a:r>
            <a:r>
              <a:rPr lang="en-GB" sz="1200" spc="-25" dirty="0">
                <a:solidFill>
                  <a:srgbClr val="FFFFFF"/>
                </a:solidFill>
                <a:cs typeface="Calibri"/>
              </a:rPr>
              <a:t>a</a:t>
            </a:r>
            <a:r>
              <a:rPr lang="en-GB" sz="1200" dirty="0">
                <a:solidFill>
                  <a:srgbClr val="FFFFFF"/>
                </a:solidFill>
                <a:cs typeface="Calibri"/>
              </a:rPr>
              <a:t>y</a:t>
            </a:r>
            <a:r>
              <a:rPr lang="en-GB" sz="1200" spc="-9" dirty="0">
                <a:solidFill>
                  <a:srgbClr val="FFFFFF"/>
                </a:solidFill>
                <a:cs typeface="Calibri"/>
              </a:rPr>
              <a:t> </a:t>
            </a:r>
            <a:r>
              <a:rPr lang="en-GB" sz="1200" dirty="0" smtClean="0">
                <a:solidFill>
                  <a:srgbClr val="FFFFFF"/>
                </a:solidFill>
                <a:cs typeface="Calibri"/>
              </a:rPr>
              <a:t>30 </a:t>
            </a:r>
            <a:r>
              <a:rPr lang="en-GB" sz="1200" dirty="0" smtClean="0">
                <a:solidFill>
                  <a:srgbClr val="FFFFFF"/>
                </a:solidFill>
                <a:cs typeface="Calibri"/>
              </a:rPr>
              <a:t>- </a:t>
            </a:r>
            <a:r>
              <a:rPr sz="1800" spc="4" baseline="2275" dirty="0" smtClean="0">
                <a:solidFill>
                  <a:srgbClr val="EBECF3"/>
                </a:solidFill>
                <a:latin typeface="Calibri"/>
                <a:cs typeface="Calibri"/>
              </a:rPr>
              <a:t>D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PM </a:t>
            </a:r>
            <a:r>
              <a:rPr lang="en-GB"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closes </a:t>
            </a:r>
            <a:r>
              <a:rPr sz="1800" spc="4" baseline="2275" dirty="0" smtClean="0">
                <a:solidFill>
                  <a:srgbClr val="EBECF3"/>
                </a:solidFill>
                <a:latin typeface="Calibri"/>
                <a:cs typeface="Calibri"/>
              </a:rPr>
              <a:t>d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own</a:t>
            </a:r>
            <a:endParaRPr sz="1200" dirty="0">
              <a:latin typeface="Calibri"/>
              <a:cs typeface="Calibri"/>
            </a:endParaRPr>
          </a:p>
          <a:p>
            <a:pPr marL="12700" marR="1726" algn="ctr">
              <a:lnSpc>
                <a:spcPts val="1440"/>
              </a:lnSpc>
              <a:spcBef>
                <a:spcPts val="6"/>
              </a:spcBef>
            </a:pPr>
            <a:r>
              <a:rPr lang="en-GB"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occurrence 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in </a:t>
            </a:r>
            <a:r>
              <a:rPr sz="1800" spc="4" baseline="2275" dirty="0" smtClean="0">
                <a:solidFill>
                  <a:srgbClr val="EBECF3"/>
                </a:solidFill>
                <a:latin typeface="Calibri"/>
                <a:cs typeface="Calibri"/>
              </a:rPr>
              <a:t>th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e</a:t>
            </a:r>
            <a:r>
              <a:rPr sz="1800" spc="256" baseline="2275" dirty="0" smtClean="0">
                <a:solidFill>
                  <a:srgbClr val="EBECF3"/>
                </a:solidFill>
                <a:latin typeface="Calibri"/>
                <a:cs typeface="Calibri"/>
              </a:rPr>
              <a:t> </a:t>
            </a:r>
            <a:r>
              <a:rPr sz="1800" spc="-9" baseline="2275" dirty="0" smtClean="0">
                <a:solidFill>
                  <a:srgbClr val="EBECF3"/>
                </a:solidFill>
                <a:latin typeface="Calibri"/>
                <a:cs typeface="Calibri"/>
              </a:rPr>
              <a:t>S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AR</a:t>
            </a:r>
            <a:endParaRPr sz="1200" dirty="0">
              <a:latin typeface="Calibri"/>
              <a:cs typeface="Calibri"/>
            </a:endParaRPr>
          </a:p>
          <a:p>
            <a:pPr marL="12700" marR="22860" algn="ctr">
              <a:lnSpc>
                <a:spcPts val="1440"/>
              </a:lnSpc>
            </a:pPr>
            <a:r>
              <a:rPr sz="1800" spc="-29" baseline="2275" dirty="0" smtClean="0">
                <a:solidFill>
                  <a:srgbClr val="EBECF3"/>
                </a:solidFill>
                <a:latin typeface="Calibri"/>
                <a:cs typeface="Calibri"/>
              </a:rPr>
              <a:t>R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egi</a:t>
            </a:r>
            <a:r>
              <a:rPr sz="1800" spc="-9" baseline="2275" dirty="0" smtClean="0">
                <a:solidFill>
                  <a:srgbClr val="EBECF3"/>
                </a:solidFill>
                <a:latin typeface="Calibri"/>
                <a:cs typeface="Calibri"/>
              </a:rPr>
              <a:t>s</a:t>
            </a:r>
            <a:r>
              <a:rPr sz="1800" spc="-4" baseline="2275" dirty="0" smtClean="0">
                <a:solidFill>
                  <a:srgbClr val="EBECF3"/>
                </a:solidFill>
                <a:latin typeface="Calibri"/>
                <a:cs typeface="Calibri"/>
              </a:rPr>
              <a:t>t</a:t>
            </a:r>
            <a:r>
              <a:rPr sz="1800" spc="0" baseline="2275" dirty="0" smtClean="0">
                <a:solidFill>
                  <a:srgbClr val="EBECF3"/>
                </a:solidFill>
                <a:latin typeface="Calibri"/>
                <a:cs typeface="Calibri"/>
              </a:rPr>
              <a:t>e</a:t>
            </a:r>
            <a:r>
              <a:rPr sz="1800" spc="-114" baseline="2275" dirty="0" smtClean="0">
                <a:solidFill>
                  <a:srgbClr val="EBECF3"/>
                </a:solidFill>
                <a:latin typeface="Calibri"/>
                <a:cs typeface="Calibri"/>
              </a:rPr>
              <a:t>r</a:t>
            </a:r>
            <a:endParaRPr lang="en-GB" sz="1800" spc="0" baseline="2275" dirty="0" smtClean="0">
              <a:solidFill>
                <a:srgbClr val="EBECF3"/>
              </a:solidFill>
              <a:latin typeface="Calibri"/>
              <a:cs typeface="Calibri"/>
            </a:endParaRPr>
          </a:p>
          <a:p>
            <a:pPr marL="12700" marR="22860" algn="ctr">
              <a:lnSpc>
                <a:spcPts val="1440"/>
              </a:lnSpc>
            </a:pPr>
            <a:endParaRPr sz="1200" dirty="0">
              <a:latin typeface="Calibri"/>
              <a:cs typeface="Calibri"/>
            </a:endParaRPr>
          </a:p>
          <a:p>
            <a:pPr marL="232156" marR="22860" algn="ctr">
              <a:lnSpc>
                <a:spcPts val="1975"/>
              </a:lnSpc>
              <a:spcBef>
                <a:spcPts val="26"/>
              </a:spcBef>
            </a:pPr>
            <a:r>
              <a:rPr sz="2700" spc="-9" baseline="303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2700" spc="-4" baseline="30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700" spc="-4" baseline="303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osed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 flowchart gameboardTF34317508.pptx" id="{9B0C7917-D84E-497E-B656-E3ABE237E706}" vid="{0D9A370F-067A-45BE-840D-E3B968F0B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Process flowchart gameboard</Template>
  <TotalTime>0</TotalTime>
  <Words>178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2019-02-26T08:10:46Z</dcterms:created>
  <dcterms:modified xsi:type="dcterms:W3CDTF">2019-04-26T10:13:20Z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2018-08-10T22:52:35.9002114Z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